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6" r:id="rId2"/>
    <p:sldId id="268" r:id="rId3"/>
    <p:sldId id="271" r:id="rId4"/>
    <p:sldId id="270" r:id="rId5"/>
  </p:sldIdLst>
  <p:sldSz cx="24384000" cy="13716000"/>
  <p:notesSz cx="6858000" cy="9144000"/>
  <p:defaultTextStyle>
    <a:defPPr marL="0" marR="0" indent="0" algn="l" defTabSz="91437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94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89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83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77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71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66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60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54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63C"/>
    <a:srgbClr val="00C3EE"/>
    <a:srgbClr val="07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5"/>
    <p:restoredTop sz="94708"/>
  </p:normalViewPr>
  <p:slideViewPr>
    <p:cSldViewPr snapToGrid="0" snapToObjects="1">
      <p:cViewPr varScale="1">
        <p:scale>
          <a:sx n="48" d="100"/>
          <a:sy n="48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.pagonis\Documents\Projects\Q&amp;As-small-projects\Presentations\&#925;&#959;&#941;&#956;&#946;&#961;&#953;&#959;&#962;-&#916;&#949;&#954;&#941;&#956;&#946;&#961;&#953;&#959;&#962;%2023\14-20\WITH%20GRAPHS-%20&#927;&#928;&#931;_&#922;&#913;&#932;&#913;&#935;&#937;&#929;&#919;&#924;&#917;&#925;&#913;%20&#931;&#932;&#927;&#921;&#935;&#917;&#921;&#913;%20&#917;&#931;&#928;&#913;%202014-2020-(27.11.202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.pagonis\Documents\Projects\Q&amp;As-small-projects\Presentations\&#925;&#959;&#941;&#956;&#946;&#961;&#953;&#959;&#962;-&#916;&#949;&#954;&#941;&#956;&#946;&#961;&#953;&#959;&#962;%2023\14-20\WITH%20GRAPHS-%20&#927;&#928;&#931;_&#922;&#913;&#932;&#913;&#935;&#937;&#929;&#919;&#924;&#917;&#925;&#913;%20&#931;&#932;&#927;&#921;&#935;&#917;&#921;&#913;%20&#917;&#931;&#928;&#913;%202014-2020-(27.11.202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'graph-espa-EndofYear (new)'!$B$1</c:f>
              <c:strCache>
                <c:ptCount val="1"/>
                <c:pt idx="0">
                  <c:v>Συν. Δημόσια Χρημ.</c:v>
                </c:pt>
              </c:strCache>
            </c:strRef>
          </c:tx>
          <c:spPr>
            <a:solidFill>
              <a:srgbClr val="2C7BB6"/>
            </a:solidFill>
            <a:ln>
              <a:noFill/>
            </a:ln>
          </c:spPr>
          <c:invertIfNegative val="0"/>
          <c:cat>
            <c:strRef>
              <c:f>'graph-espa-EndofYear (new)'!$A$2:$A$6</c:f>
              <c:strCache>
                <c:ptCount val="5"/>
                <c:pt idx="0">
                  <c:v>ΤΟΜΕΑΚΑ</c:v>
                </c:pt>
                <c:pt idx="1">
                  <c:v>ΠΕΡΙΦΕΡΕΙΑΚΑ</c:v>
                </c:pt>
                <c:pt idx="2">
                  <c:v>ΕΔΑΦΙΚΗ ΣΥΝΕΡΓΑΣΙΑ</c:v>
                </c:pt>
                <c:pt idx="3">
                  <c:v>ΑΓΡΟΤΙΚΗ ΑΝΑΠΤΥΞΗ</c:v>
                </c:pt>
                <c:pt idx="4">
                  <c:v>ΣΥΝΟΛΟ ΕΣΠΑ </c:v>
                </c:pt>
              </c:strCache>
            </c:strRef>
          </c:cat>
          <c:val>
            <c:numRef>
              <c:f>'graph-espa-EndofYear (new)'!$B$2:$B$6</c:f>
              <c:numCache>
                <c:formatCode>#,##0</c:formatCode>
                <c:ptCount val="5"/>
                <c:pt idx="0">
                  <c:v>17754.835859999999</c:v>
                </c:pt>
                <c:pt idx="1">
                  <c:v>5286.4251809999996</c:v>
                </c:pt>
                <c:pt idx="2">
                  <c:v>457.18805200000003</c:v>
                </c:pt>
                <c:pt idx="3">
                  <c:v>7781.5272432700003</c:v>
                </c:pt>
                <c:pt idx="4">
                  <c:v>31279.97633627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C-47B6-83E5-3FAEA8C258DC}"/>
            </c:ext>
          </c:extLst>
        </c:ser>
        <c:ser>
          <c:idx val="3"/>
          <c:order val="3"/>
          <c:tx>
            <c:strRef>
              <c:f>'graph-espa-EndofYear (new)'!$E$1</c:f>
              <c:strCache>
                <c:ptCount val="1"/>
                <c:pt idx="0">
                  <c:v>Συμβάσεις</c:v>
                </c:pt>
              </c:strCache>
            </c:strRef>
          </c:tx>
          <c:spPr>
            <a:solidFill>
              <a:srgbClr val="FDAE6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3302673110896985E-17"/>
                  <c:y val="-6.5273382883214361E-4"/>
                </c:manualLayout>
              </c:layout>
              <c:tx>
                <c:strRef>
                  <c:f>'graph-espa-EndofYear (new)'!$I$2</c:f>
                  <c:strCache>
                    <c:ptCount val="1"/>
                    <c:pt idx="0">
                      <c:v>134,2%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{95517846-2121-4D8C-B80B-A0A6DC2A4AE4}</c15:txfldGUID>
                      <c15:f>'graph-espa-EndofYear (new)'!$I$2</c15:f>
                      <c15:dlblFieldTableCache>
                        <c:ptCount val="1"/>
                        <c:pt idx="0">
                          <c:v>134,2%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2DFC-47B6-83E5-3FAEA8C258DC}"/>
                </c:ext>
              </c:extLst>
            </c:dLbl>
            <c:dLbl>
              <c:idx val="1"/>
              <c:layout>
                <c:manualLayout>
                  <c:x val="0"/>
                  <c:y val="-4.1724924571344472E-4"/>
                </c:manualLayout>
              </c:layout>
              <c:tx>
                <c:strRef>
                  <c:f>'graph-espa-EndofYear (new)'!$I$3</c:f>
                  <c:strCache>
                    <c:ptCount val="1"/>
                    <c:pt idx="0">
                      <c:v>142,3%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{6197FCD1-A6AA-4EE2-8DED-07CFAAAAC0C3}</c15:txfldGUID>
                      <c15:f>'graph-espa-EndofYear (new)'!$I$3</c15:f>
                      <c15:dlblFieldTableCache>
                        <c:ptCount val="1"/>
                        <c:pt idx="0">
                          <c:v>142,3%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2DFC-47B6-83E5-3FAEA8C258DC}"/>
                </c:ext>
              </c:extLst>
            </c:dLbl>
            <c:dLbl>
              <c:idx val="2"/>
              <c:layout>
                <c:manualLayout>
                  <c:x val="-1.8165304268846503E-3"/>
                  <c:y val="6.0487649324208305E-3"/>
                </c:manualLayout>
              </c:layout>
              <c:tx>
                <c:strRef>
                  <c:f>'graph-espa-EndofYear (new)'!$I$4</c:f>
                  <c:strCache>
                    <c:ptCount val="1"/>
                    <c:pt idx="0">
                      <c:v>123,2%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{418900DE-F919-4B87-9C72-31434D10C786}</c15:txfldGUID>
                      <c15:f>'graph-espa-EndofYear (new)'!$I$4</c15:f>
                      <c15:dlblFieldTableCache>
                        <c:ptCount val="1"/>
                        <c:pt idx="0">
                          <c:v>123,2%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2DFC-47B6-83E5-3FAEA8C258DC}"/>
                </c:ext>
              </c:extLst>
            </c:dLbl>
            <c:dLbl>
              <c:idx val="3"/>
              <c:layout>
                <c:manualLayout>
                  <c:x val="2.3101403877647479E-3"/>
                  <c:y val="3.1692300144724899E-3"/>
                </c:manualLayout>
              </c:layout>
              <c:tx>
                <c:strRef>
                  <c:f>'graph-espa-EndofYear (new)'!$I$5</c:f>
                  <c:strCache>
                    <c:ptCount val="1"/>
                    <c:pt idx="0">
                      <c:v>112,8%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{4E785A65-5183-4AEA-BDA6-D6DC135FC4E4}</c15:txfldGUID>
                      <c15:f>'graph-espa-EndofYear (new)'!$I$5</c15:f>
                      <c15:dlblFieldTableCache>
                        <c:ptCount val="1"/>
                        <c:pt idx="0">
                          <c:v>112,8%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2DFC-47B6-83E5-3FAEA8C258DC}"/>
                </c:ext>
              </c:extLst>
            </c:dLbl>
            <c:dLbl>
              <c:idx val="4"/>
              <c:layout>
                <c:manualLayout>
                  <c:x val="-7.5223319228960974E-3"/>
                  <c:y val="0"/>
                </c:manualLayout>
              </c:layout>
              <c:tx>
                <c:strRef>
                  <c:f>'graph-espa-EndofYear (new)'!$I$6</c:f>
                  <c:strCache>
                    <c:ptCount val="1"/>
                    <c:pt idx="0">
                      <c:v>130,1%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{080DEA67-65A6-4F46-BB80-3B54AD0F3180}</c15:txfldGUID>
                      <c15:f>'graph-espa-EndofYear (new)'!$I$6</c15:f>
                      <c15:dlblFieldTableCache>
                        <c:ptCount val="1"/>
                        <c:pt idx="0">
                          <c:v>130,1%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2DFC-47B6-83E5-3FAEA8C258D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'graph-espa-EndofYear (new)'!$A$2:$A$6</c:f>
              <c:strCache>
                <c:ptCount val="5"/>
                <c:pt idx="0">
                  <c:v>ΤΟΜΕΑΚΑ</c:v>
                </c:pt>
                <c:pt idx="1">
                  <c:v>ΠΕΡΙΦΕΡΕΙΑΚΑ</c:v>
                </c:pt>
                <c:pt idx="2">
                  <c:v>ΕΔΑΦΙΚΗ ΣΥΝΕΡΓΑΣΙΑ</c:v>
                </c:pt>
                <c:pt idx="3">
                  <c:v>ΑΓΡΟΤΙΚΗ ΑΝΑΠΤΥΞΗ</c:v>
                </c:pt>
                <c:pt idx="4">
                  <c:v>ΣΥΝΟΛΟ ΕΣΠΑ </c:v>
                </c:pt>
              </c:strCache>
            </c:strRef>
          </c:cat>
          <c:val>
            <c:numRef>
              <c:f>'graph-espa-EndofYear (new)'!$E$2:$E$6</c:f>
              <c:numCache>
                <c:formatCode>#,##0</c:formatCode>
                <c:ptCount val="5"/>
                <c:pt idx="0">
                  <c:v>23828.5574991412</c:v>
                </c:pt>
                <c:pt idx="1">
                  <c:v>7521.2875891376661</c:v>
                </c:pt>
                <c:pt idx="2">
                  <c:v>563.38649988999998</c:v>
                </c:pt>
                <c:pt idx="3">
                  <c:v>8777.4620086800005</c:v>
                </c:pt>
                <c:pt idx="4">
                  <c:v>40690.693596848861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FC-47B6-83E5-3FAEA8C258DC}"/>
            </c:ext>
          </c:extLst>
        </c:ser>
        <c:ser>
          <c:idx val="4"/>
          <c:order val="4"/>
          <c:tx>
            <c:strRef>
              <c:f>'graph-espa-EndofYear (new)'!$F$1</c:f>
              <c:strCache>
                <c:ptCount val="1"/>
                <c:pt idx="0">
                  <c:v>Πληρωμές</c:v>
                </c:pt>
              </c:strCache>
            </c:strRef>
          </c:tx>
          <c:spPr>
            <a:solidFill>
              <a:srgbClr val="D7191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9064486830154404E-2"/>
                  <c:y val="2.2270463855568884E-3"/>
                </c:manualLayout>
              </c:layout>
              <c:tx>
                <c:strRef>
                  <c:f>'graph-espa-EndofYear (new)'!$J$2</c:f>
                  <c:strCache>
                    <c:ptCount val="1"/>
                    <c:pt idx="0">
                      <c:v>90,3%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{53A3B24E-4B7C-44EB-BC5D-3529AECF4FF2}</c15:txfldGUID>
                      <c15:f>'graph-espa-EndofYear (new)'!$J$2</c15:f>
                      <c15:dlblFieldTableCache>
                        <c:ptCount val="1"/>
                        <c:pt idx="0">
                          <c:v>90,3%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2DFC-47B6-83E5-3FAEA8C258DC}"/>
                </c:ext>
              </c:extLst>
            </c:dLbl>
            <c:dLbl>
              <c:idx val="1"/>
              <c:layout>
                <c:manualLayout>
                  <c:x val="3.451407811080829E-2"/>
                  <c:y val="5.813280349302132E-3"/>
                </c:manualLayout>
              </c:layout>
              <c:tx>
                <c:strRef>
                  <c:f>'graph-espa-EndofYear (new)'!$J$3</c:f>
                  <c:strCache>
                    <c:ptCount val="1"/>
                    <c:pt idx="0">
                      <c:v>101,1%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{D45E3E06-86D0-4790-91E2-D9F4D0C29F72}</c15:txfldGUID>
                      <c15:f>'graph-espa-EndofYear (new)'!$J$3</c15:f>
                      <c15:dlblFieldTableCache>
                        <c:ptCount val="1"/>
                        <c:pt idx="0">
                          <c:v>101,1%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2DFC-47B6-83E5-3FAEA8C258DC}"/>
                </c:ext>
              </c:extLst>
            </c:dLbl>
            <c:dLbl>
              <c:idx val="2"/>
              <c:layout>
                <c:manualLayout>
                  <c:x val="3.2697547683923703E-2"/>
                  <c:y val="1.2279294527436292E-2"/>
                </c:manualLayout>
              </c:layout>
              <c:tx>
                <c:strRef>
                  <c:f>'graph-espa-EndofYear (new)'!$J$4</c:f>
                  <c:strCache>
                    <c:ptCount val="1"/>
                    <c:pt idx="0">
                      <c:v>82,1%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{59A72B47-09B6-46BD-9375-24909EC12473}</c15:txfldGUID>
                      <c15:f>'graph-espa-EndofYear (new)'!$J$4</c15:f>
                      <c15:dlblFieldTableCache>
                        <c:ptCount val="1"/>
                        <c:pt idx="0">
                          <c:v>82,1%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2DFC-47B6-83E5-3FAEA8C258DC}"/>
                </c:ext>
              </c:extLst>
            </c:dLbl>
            <c:dLbl>
              <c:idx val="3"/>
              <c:layout>
                <c:manualLayout>
                  <c:x val="2.1798365122615803E-2"/>
                  <c:y val="1.2043809944317594E-2"/>
                </c:manualLayout>
              </c:layout>
              <c:tx>
                <c:strRef>
                  <c:f>'graph-espa-EndofYear (new)'!$J$5</c:f>
                  <c:strCache>
                    <c:ptCount val="1"/>
                    <c:pt idx="0">
                      <c:v>76,4%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{5F381CCC-2295-40F8-9027-5F6B12DB66D4}</c15:txfldGUID>
                      <c15:f>'graph-espa-EndofYear (new)'!$J$5</c15:f>
                      <c15:dlblFieldTableCache>
                        <c:ptCount val="1"/>
                        <c:pt idx="0">
                          <c:v>76,4%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2DFC-47B6-83E5-3FAEA8C258DC}"/>
                </c:ext>
              </c:extLst>
            </c:dLbl>
            <c:dLbl>
              <c:idx val="4"/>
              <c:layout>
                <c:manualLayout>
                  <c:x val="2.3743053916625543E-2"/>
                  <c:y val="0"/>
                </c:manualLayout>
              </c:layout>
              <c:tx>
                <c:strRef>
                  <c:f>'graph-espa-EndofYear (new)'!$J$6</c:f>
                  <c:strCache>
                    <c:ptCount val="1"/>
                    <c:pt idx="0">
                      <c:v>88,5%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{860007B1-F320-4C01-8A56-B3A80A1E9F80}</c15:txfldGUID>
                      <c15:f>'graph-espa-EndofYear (new)'!$J$6</c15:f>
                      <c15:dlblFieldTableCache>
                        <c:ptCount val="1"/>
                        <c:pt idx="0">
                          <c:v>88,5%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2DFC-47B6-83E5-3FAEA8C258D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'graph-espa-EndofYear (new)'!$A$2:$A$6</c:f>
              <c:strCache>
                <c:ptCount val="5"/>
                <c:pt idx="0">
                  <c:v>ΤΟΜΕΑΚΑ</c:v>
                </c:pt>
                <c:pt idx="1">
                  <c:v>ΠΕΡΙΦΕΡΕΙΑΚΑ</c:v>
                </c:pt>
                <c:pt idx="2">
                  <c:v>ΕΔΑΦΙΚΗ ΣΥΝΕΡΓΑΣΙΑ</c:v>
                </c:pt>
                <c:pt idx="3">
                  <c:v>ΑΓΡΟΤΙΚΗ ΑΝΑΠΤΥΞΗ</c:v>
                </c:pt>
                <c:pt idx="4">
                  <c:v>ΣΥΝΟΛΟ ΕΣΠΑ </c:v>
                </c:pt>
              </c:strCache>
            </c:strRef>
          </c:cat>
          <c:val>
            <c:numRef>
              <c:f>'graph-espa-EndofYear (new)'!$F$2:$F$6</c:f>
              <c:numCache>
                <c:formatCode>#,##0</c:formatCode>
                <c:ptCount val="5"/>
                <c:pt idx="0">
                  <c:v>16029.606728169998</c:v>
                </c:pt>
                <c:pt idx="1">
                  <c:v>5344.0671025299998</c:v>
                </c:pt>
                <c:pt idx="2">
                  <c:v>375.26958483000004</c:v>
                </c:pt>
                <c:pt idx="3">
                  <c:v>5941.7908348599994</c:v>
                </c:pt>
                <c:pt idx="4">
                  <c:v>27690.73425039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C-47B6-83E5-3FAEA8C25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44"/>
        <c:axId val="780134543"/>
        <c:axId val="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'graph-espa-EndofYear (new)'!$C$1</c15:sqref>
                        </c15:formulaRef>
                      </c:ext>
                    </c:extLst>
                    <c:strCache>
                      <c:ptCount val="1"/>
                      <c:pt idx="0">
                        <c:v>Προσκλήσεις</c:v>
                      </c:pt>
                    </c:strCache>
                  </c:strRef>
                </c:tx>
                <c:spPr>
                  <a:solidFill>
                    <a:srgbClr val="ABD9E9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c:spPr>
                <c:invertIfNegative val="0"/>
                <c:dLbls>
                  <c:dLbl>
                    <c:idx val="0"/>
                    <c:layout>
                      <c:manualLayout>
                        <c:x val="1.773906327104174E-3"/>
                        <c:y val="8.9287904432506608E-3"/>
                      </c:manualLayout>
                    </c:layout>
                    <c:tx>
                      <c:strRef>
                        <c:f>'graph-espa-EndofYear (new)'!$G$2</c:f>
                        <c:strCache>
                          <c:ptCount val="1"/>
                          <c:pt idx="0">
                            <c:v>151,1%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{E46E8DE4-6AD4-4760-A93F-E228631DC57B}</c15:txfldGUID>
                            <c15:f>'graph-espa-EndofYear (new)'!$G$2</c15:f>
                            <c15:dlblFieldTableCache>
                              <c:ptCount val="1"/>
                              <c:pt idx="0">
                                <c:v>151,1%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2DFC-47B6-83E5-3FAEA8C258DC}"/>
                      </c:ext>
                    </c:extLst>
                  </c:dLbl>
                  <c:dLbl>
                    <c:idx val="1"/>
                    <c:layout>
                      <c:manualLayout>
                        <c:x val="1.7739063271041407E-3"/>
                        <c:y val="9.3995143130473184E-3"/>
                      </c:manualLayout>
                    </c:layout>
                    <c:tx>
                      <c:strRef>
                        <c:f>'graph-espa-EndofYear (new)'!$G$3</c:f>
                        <c:strCache>
                          <c:ptCount val="1"/>
                          <c:pt idx="0">
                            <c:v>207,3%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{8576B58F-C2DE-4D56-BBF2-0B0F36D5918B}</c15:txfldGUID>
                            <c15:f>'graph-espa-EndofYear (new)'!$G$3</c15:f>
                            <c15:dlblFieldTableCache>
                              <c:ptCount val="1"/>
                              <c:pt idx="0">
                                <c:v>207,3%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2DFC-47B6-83E5-3FAEA8C258DC}"/>
                      </c:ext>
                    </c:extLst>
                  </c:dLbl>
                  <c:dLbl>
                    <c:idx val="2"/>
                    <c:layout>
                      <c:manualLayout>
                        <c:x val="-3.5689816702067557E-3"/>
                        <c:y val="-1.8176466259485998E-4"/>
                      </c:manualLayout>
                    </c:layout>
                    <c:tx>
                      <c:strRef>
                        <c:f>'graph-espa-EndofYear (new)'!$G$4</c:f>
                        <c:strCache>
                          <c:ptCount val="1"/>
                          <c:pt idx="0">
                            <c:v>111,3%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{B78F2B26-E245-4993-B6FC-CB27C82714EA}</c15:txfldGUID>
                            <c15:f>'graph-espa-EndofYear (new)'!$G$4</c15:f>
                            <c15:dlblFieldTableCache>
                              <c:ptCount val="1"/>
                              <c:pt idx="0">
                                <c:v>111,3%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2DFC-47B6-83E5-3FAEA8C258DC}"/>
                      </c:ext>
                    </c:extLst>
                  </c:dLbl>
                  <c:dLbl>
                    <c:idx val="3"/>
                    <c:layout>
                      <c:manualLayout>
                        <c:x val="-7.1379633404136441E-3"/>
                        <c:y val="3.1689847180317414E-3"/>
                      </c:manualLayout>
                    </c:layout>
                    <c:tx>
                      <c:strRef>
                        <c:f>'graph-espa-EndofYear (new)'!$G$5</c:f>
                        <c:strCache>
                          <c:ptCount val="1"/>
                          <c:pt idx="0">
                            <c:v>89,3%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{DE25B09B-63F6-477F-AC67-ED2A780C175C}</c15:txfldGUID>
                            <c15:f>'graph-espa-EndofYear (new)'!$G$5</c15:f>
                            <c15:dlblFieldTableCache>
                              <c:ptCount val="1"/>
                              <c:pt idx="0">
                                <c:v>89,3%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2DFC-47B6-83E5-3FAEA8C258DC}"/>
                      </c:ext>
                    </c:extLst>
                  </c:dLbl>
                  <c:dLbl>
                    <c:idx val="4"/>
                    <c:layout>
                      <c:manualLayout>
                        <c:x val="-3.7611659614480487E-3"/>
                        <c:y val="-4.6076313894888407E-2"/>
                      </c:manualLayout>
                    </c:layout>
                    <c:tx>
                      <c:strRef>
                        <c:f>'graph-espa-EndofYear (new)'!$G$6</c:f>
                        <c:strCache>
                          <c:ptCount val="1"/>
                          <c:pt idx="0">
                            <c:v>144,6%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{47FE68C9-CBA8-4FF5-9CCB-A757C6F4750D}</c15:txfldGUID>
                            <c15:f>'graph-espa-EndofYear (new)'!$G$6</c15:f>
                            <c15:dlblFieldTableCache>
                              <c:ptCount val="1"/>
                              <c:pt idx="0">
                                <c:v>144,6%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2DFC-47B6-83E5-3FAEA8C258DC}"/>
                      </c:ext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8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'graph-espa-EndofYear (new)'!$A$2:$A$6</c15:sqref>
                        </c15:formulaRef>
                      </c:ext>
                    </c:extLst>
                    <c:strCache>
                      <c:ptCount val="5"/>
                      <c:pt idx="0">
                        <c:v>ΤΟΜΕΑΚΑ</c:v>
                      </c:pt>
                      <c:pt idx="1">
                        <c:v>ΠΕΡΙΦΕΡΕΙΑΚΑ</c:v>
                      </c:pt>
                      <c:pt idx="2">
                        <c:v>ΕΔΑΦΙΚΗ ΣΥΝΕΡΓΑΣΙΑ</c:v>
                      </c:pt>
                      <c:pt idx="3">
                        <c:v>ΑΓΡΟΤΙΚΗ ΑΝΑΠΤΥΞΗ</c:v>
                      </c:pt>
                      <c:pt idx="4">
                        <c:v>ΣΥΝΟΛΟ ΕΣΠΑ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'graph-espa-EndofYear (new)'!$C$2:$C$6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26825.790176939998</c:v>
                      </c:pt>
                      <c:pt idx="1">
                        <c:v>10957.73003683</c:v>
                      </c:pt>
                      <c:pt idx="2">
                        <c:v>508.82952699999998</c:v>
                      </c:pt>
                      <c:pt idx="3">
                        <c:v>6951.3793850000002</c:v>
                      </c:pt>
                      <c:pt idx="4">
                        <c:v>45243.729125769998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2DFC-47B6-83E5-3FAEA8C258D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'graph-espa-EndofYear (new)'!$D$1</c15:sqref>
                        </c15:formulaRef>
                      </c:ext>
                    </c:extLst>
                    <c:strCache>
                      <c:ptCount val="1"/>
                      <c:pt idx="0">
                        <c:v>Εντάξεις</c:v>
                      </c:pt>
                    </c:strCache>
                  </c:strRef>
                </c:tx>
                <c:spPr>
                  <a:solidFill>
                    <a:srgbClr val="FFFFBF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c:spPr>
                <c:invertIfNegative val="0"/>
                <c:dLbls>
                  <c:dLbl>
                    <c:idx val="0"/>
                    <c:layout>
                      <c:manualLayout>
                        <c:x val="1.4532243415077202E-2"/>
                        <c:y val="8.9285451468099197E-3"/>
                      </c:manualLayout>
                    </c:layout>
                    <c:tx>
                      <c:strRef>
                        <c:f>'graph-espa-EndofYear (new)'!$H$2</c:f>
                        <c:strCache>
                          <c:ptCount val="1"/>
                          <c:pt idx="0">
                            <c:v>159,5%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{3A99A128-1373-4808-949F-AF06E5542E2A}</c15:txfldGUID>
                            <c15:f>'graph-espa-EndofYear (new)'!$H$2</c15:f>
                            <c15:dlblFieldTableCache>
                              <c:ptCount val="1"/>
                              <c:pt idx="0">
                                <c:v>159,5%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2DFC-47B6-83E5-3FAEA8C258DC}"/>
                      </c:ext>
                    </c:extLst>
                  </c:dLbl>
                  <c:dLbl>
                    <c:idx val="1"/>
                    <c:layout>
                      <c:manualLayout>
                        <c:x val="1.8165304268846435E-2"/>
                        <c:y val="8.6930605636912212E-3"/>
                      </c:manualLayout>
                    </c:layout>
                    <c:tx>
                      <c:strRef>
                        <c:f>'graph-espa-EndofYear (new)'!$H$3</c:f>
                        <c:strCache>
                          <c:ptCount val="1"/>
                          <c:pt idx="0">
                            <c:v>168,0%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{E36282AB-C7E5-413E-8861-13BF50D15467}</c15:txfldGUID>
                            <c15:f>'graph-espa-EndofYear (new)'!$H$3</c15:f>
                            <c15:dlblFieldTableCache>
                              <c:ptCount val="1"/>
                              <c:pt idx="0">
                                <c:v>168,0%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2DFC-47B6-83E5-3FAEA8C258DC}"/>
                      </c:ext>
                    </c:extLst>
                  </c:dLbl>
                  <c:dLbl>
                    <c:idx val="2"/>
                    <c:layout>
                      <c:manualLayout>
                        <c:x val="9.1467313179857974E-3"/>
                        <c:y val="6.0487649324208305E-3"/>
                      </c:manualLayout>
                    </c:layout>
                    <c:tx>
                      <c:strRef>
                        <c:f>'graph-espa-EndofYear (new)'!$H$4</c:f>
                        <c:strCache>
                          <c:ptCount val="1"/>
                          <c:pt idx="0">
                            <c:v>123,2%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{8DB32AC8-AD57-48C5-81CF-D342211F793F}</c15:txfldGUID>
                            <c15:f>'graph-espa-EndofYear (new)'!$H$4</c15:f>
                            <c15:dlblFieldTableCache>
                              <c:ptCount val="1"/>
                              <c:pt idx="0">
                                <c:v>123,2%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2DFC-47B6-83E5-3FAEA8C258DC}"/>
                      </c:ext>
                    </c:extLst>
                  </c:dLbl>
                  <c:dLbl>
                    <c:idx val="3"/>
                    <c:layout>
                      <c:manualLayout>
                        <c:x val="3.6330608537693005E-3"/>
                        <c:y val="-1.5993573233252442E-2"/>
                      </c:manualLayout>
                    </c:layout>
                    <c:tx>
                      <c:strRef>
                        <c:f>'graph-espa-EndofYear (new)'!$H$5</c:f>
                        <c:strCache>
                          <c:ptCount val="1"/>
                          <c:pt idx="0">
                            <c:v>112,8%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{E02C3CFF-E620-4FA4-9E29-1886F37F85D0}</c15:txfldGUID>
                            <c15:f>'graph-espa-EndofYear (new)'!$H$5</c15:f>
                            <c15:dlblFieldTableCache>
                              <c:ptCount val="1"/>
                              <c:pt idx="0">
                                <c:v>112,8%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2DFC-47B6-83E5-3FAEA8C258DC}"/>
                      </c:ext>
                    </c:extLst>
                  </c:dLbl>
                  <c:dLbl>
                    <c:idx val="4"/>
                    <c:layout>
                      <c:manualLayout>
                        <c:x val="-1.1283497884344146E-2"/>
                        <c:y val="-2.591792656587473E-2"/>
                      </c:manualLayout>
                    </c:layout>
                    <c:tx>
                      <c:strRef>
                        <c:f>'graph-espa-EndofYear (new)'!$H$6</c:f>
                        <c:strCache>
                          <c:ptCount val="1"/>
                          <c:pt idx="0">
                            <c:v>148,8%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{A1995ECC-BA4F-4D39-B4B2-08D012F7A56A}</c15:txfldGUID>
                            <c15:f>'graph-espa-EndofYear (new)'!$H$6</c15:f>
                            <c15:dlblFieldTableCache>
                              <c:ptCount val="1"/>
                              <c:pt idx="0">
                                <c:v>148,8%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2DFC-47B6-83E5-3FAEA8C258DC}"/>
                      </c:ext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8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'graph-espa-EndofYear (new)'!$A$2:$A$6</c15:sqref>
                        </c15:formulaRef>
                      </c:ext>
                    </c:extLst>
                    <c:strCache>
                      <c:ptCount val="5"/>
                      <c:pt idx="0">
                        <c:v>ΤΟΜΕΑΚΑ</c:v>
                      </c:pt>
                      <c:pt idx="1">
                        <c:v>ΠΕΡΙΦΕΡΕΙΑΚΑ</c:v>
                      </c:pt>
                      <c:pt idx="2">
                        <c:v>ΕΔΑΦΙΚΗ ΣΥΝΕΡΓΑΣΙΑ</c:v>
                      </c:pt>
                      <c:pt idx="3">
                        <c:v>ΑΓΡΟΤΙΚΗ ΑΝΑΠΤΥΞΗ</c:v>
                      </c:pt>
                      <c:pt idx="4">
                        <c:v>ΣΥΝΟΛΟ ΕΣΠΑ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'graph-espa-EndofYear (new)'!$D$2:$D$6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28325.001399772704</c:v>
                      </c:pt>
                      <c:pt idx="1">
                        <c:v>8880.9878794590495</c:v>
                      </c:pt>
                      <c:pt idx="2">
                        <c:v>563.38649988999998</c:v>
                      </c:pt>
                      <c:pt idx="3">
                        <c:v>8777.4620086800005</c:v>
                      </c:pt>
                      <c:pt idx="4">
                        <c:v>46546.837787801749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2DFC-47B6-83E5-3FAEA8C258DC}"/>
                  </c:ext>
                </c:extLst>
              </c15:ser>
            </c15:filteredBarSeries>
          </c:ext>
        </c:extLst>
      </c:barChart>
      <c:catAx>
        <c:axId val="78013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9050"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l-GR" sz="2000" dirty="0"/>
                  <a:t>Ποσά σε εκ. Ευρώ</a:t>
                </a:r>
              </a:p>
            </c:rich>
          </c:tx>
          <c:layout>
            <c:manualLayout>
              <c:xMode val="edge"/>
              <c:yMode val="edge"/>
              <c:x val="1.3442155490586976E-2"/>
              <c:y val="0.6272718262910511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780134543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33564342175278"/>
          <c:y val="2.3905699081030515E-2"/>
          <c:w val="0.79466435657824719"/>
          <c:h val="0.81499810097725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'graph-tameia2-EndofYear'!$B$1</c:f>
              <c:strCache>
                <c:ptCount val="1"/>
                <c:pt idx="0">
                  <c:v>Συνολική Χρηματοδότηση</c:v>
                </c:pt>
              </c:strCache>
            </c:strRef>
          </c:tx>
          <c:spPr>
            <a:solidFill>
              <a:srgbClr val="2C7BB6"/>
            </a:solidFill>
            <a:ln>
              <a:noFill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'graph-tameia2-EndofYear'!$A$2:$A$9</c15:sqref>
                  </c15:fullRef>
                </c:ext>
              </c:extLst>
              <c:f>'graph-tameia2-EndofYear'!$A$3:$A$8</c:f>
              <c:strCache>
                <c:ptCount val="6"/>
                <c:pt idx="0">
                  <c:v>ΕΤΠΑ</c:v>
                </c:pt>
                <c:pt idx="1">
                  <c:v>ΕΚΤ</c:v>
                </c:pt>
                <c:pt idx="2">
                  <c:v>ΠΑΝ</c:v>
                </c:pt>
                <c:pt idx="3">
                  <c:v>Τ.Σ.</c:v>
                </c:pt>
                <c:pt idx="4">
                  <c:v>ΕΤΘΑ</c:v>
                </c:pt>
                <c:pt idx="5">
                  <c:v>ΕΓΤΑΑ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'graph-tameia2-EndofYear'!$B$2:$B$9</c15:sqref>
                  </c15:fullRef>
                </c:ext>
              </c:extLst>
              <c:f>'graph-tameia2-EndofYear'!$B$3:$B$8</c:f>
              <c:numCache>
                <c:formatCode>#,##0</c:formatCode>
                <c:ptCount val="6"/>
                <c:pt idx="0">
                  <c:v>13892.735949</c:v>
                </c:pt>
                <c:pt idx="1">
                  <c:v>5136.1999729999998</c:v>
                </c:pt>
                <c:pt idx="2">
                  <c:v>587.44833600000004</c:v>
                </c:pt>
                <c:pt idx="3">
                  <c:v>3265.1807530000001</c:v>
                </c:pt>
                <c:pt idx="4">
                  <c:v>511.28243700000002</c:v>
                </c:pt>
                <c:pt idx="5">
                  <c:v>7781.5272432700003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4-4C9C-95D0-F9D6CDC9CFAE}"/>
            </c:ext>
          </c:extLst>
        </c:ser>
        <c:ser>
          <c:idx val="3"/>
          <c:order val="3"/>
          <c:tx>
            <c:strRef>
              <c:f>'graph-tameia2-EndofYear'!$E$1</c:f>
              <c:strCache>
                <c:ptCount val="1"/>
                <c:pt idx="0">
                  <c:v>Συμβάσεις</c:v>
                </c:pt>
              </c:strCache>
            </c:strRef>
          </c:tx>
          <c:spPr>
            <a:solidFill>
              <a:srgbClr val="FDAE6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6348773841961785E-2"/>
                  <c:y val="8.9285451468099197E-3"/>
                </c:manualLayout>
              </c:layout>
              <c:tx>
                <c:strRef>
                  <c:f>'graph-tameia2-EndofYear'!$I$3</c:f>
                  <c:strCache>
                    <c:ptCount val="1"/>
                    <c:pt idx="0">
                      <c:v>139,2%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{F3154B1D-55C9-4171-8806-585DB91987AF}</c15:txfldGUID>
                      <c15:f>'graph-tameia2-EndofYear'!$I$3</c15:f>
                      <c15:dlblFieldTableCache>
                        <c:ptCount val="1"/>
                        <c:pt idx="0">
                          <c:v>139,2%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81F4-4C9C-95D0-F9D6CDC9CFAE}"/>
                </c:ext>
              </c:extLst>
            </c:dLbl>
            <c:dLbl>
              <c:idx val="1"/>
              <c:layout>
                <c:manualLayout>
                  <c:x val="3.6330608537693005E-3"/>
                  <c:y val="2.9335001349130425E-3"/>
                </c:manualLayout>
              </c:layout>
              <c:tx>
                <c:strRef>
                  <c:f>'graph-tameia2-EndofYear'!$I$4</c:f>
                  <c:strCache>
                    <c:ptCount val="1"/>
                    <c:pt idx="0">
                      <c:v>131,0%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{211DDE94-2748-43A9-8620-CEDB292A34F8}</c15:txfldGUID>
                      <c15:f>'graph-tameia2-EndofYear'!$I$4</c15:f>
                      <c15:dlblFieldTableCache>
                        <c:ptCount val="1"/>
                        <c:pt idx="0">
                          <c:v>131,0%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81F4-4C9C-95D0-F9D6CDC9CFAE}"/>
                </c:ext>
              </c:extLst>
            </c:dLbl>
            <c:dLbl>
              <c:idx val="2"/>
              <c:layout>
                <c:manualLayout>
                  <c:x val="4.9360996088023052E-4"/>
                  <c:y val="-1.8637623568082028E-2"/>
                </c:manualLayout>
              </c:layout>
              <c:tx>
                <c:strRef>
                  <c:f>'graph-tameia2-EndofYear'!$I$5</c:f>
                  <c:strCache>
                    <c:ptCount val="1"/>
                    <c:pt idx="0">
                      <c:v>140,9%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{33E3C022-03EF-4A02-8D93-7074380B62DC}</c15:txfldGUID>
                      <c15:f>'graph-tameia2-EndofYear'!$I$5</c15:f>
                      <c15:dlblFieldTableCache>
                        <c:ptCount val="1"/>
                        <c:pt idx="0">
                          <c:v>140,9%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81F4-4C9C-95D0-F9D6CDC9CFAE}"/>
                </c:ext>
              </c:extLst>
            </c:dLbl>
            <c:dLbl>
              <c:idx val="3"/>
              <c:layout>
                <c:manualLayout>
                  <c:x val="3.3768871534108676E-3"/>
                  <c:y val="-2.1806853582554516E-2"/>
                </c:manualLayout>
              </c:layout>
              <c:tx>
                <c:strRef>
                  <c:f>'graph-tameia2-EndofYear'!$I$6</c:f>
                  <c:strCache>
                    <c:ptCount val="1"/>
                    <c:pt idx="0">
                      <c:v>130,2%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{FA2988DF-C8E8-4194-9167-C005F18444EE}</c15:txfldGUID>
                      <c15:f>'graph-tameia2-EndofYear'!$I$6</c15:f>
                      <c15:dlblFieldTableCache>
                        <c:ptCount val="1"/>
                        <c:pt idx="0">
                          <c:v>130,2%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81F4-4C9C-95D0-F9D6CDC9CFAE}"/>
                </c:ext>
              </c:extLst>
            </c:dLbl>
            <c:dLbl>
              <c:idx val="4"/>
              <c:layout>
                <c:manualLayout>
                  <c:x val="1.8165304268846503E-3"/>
                  <c:y val="-4.0498442367601244E-2"/>
                </c:manualLayout>
              </c:layout>
              <c:tx>
                <c:strRef>
                  <c:f>'graph-tameia2-EndofYear'!$I$7</c:f>
                  <c:strCache>
                    <c:ptCount val="1"/>
                    <c:pt idx="0">
                      <c:v>124,0%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{94480D4D-44F8-40A9-98EF-525C8E49D7F3}</c15:txfldGUID>
                      <c15:f>'graph-tameia2-EndofYear'!$I$7</c15:f>
                      <c15:dlblFieldTableCache>
                        <c:ptCount val="1"/>
                        <c:pt idx="0">
                          <c:v>124,0%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81F4-4C9C-95D0-F9D6CDC9CFAE}"/>
                </c:ext>
              </c:extLst>
            </c:dLbl>
            <c:dLbl>
              <c:idx val="5"/>
              <c:layout>
                <c:manualLayout>
                  <c:x val="1.8165304268846503E-3"/>
                  <c:y val="-2.1806853582554631E-2"/>
                </c:manualLayout>
              </c:layout>
              <c:tx>
                <c:strRef>
                  <c:f>'graph-tameia2-EndofYear'!$I$8</c:f>
                  <c:strCache>
                    <c:ptCount val="1"/>
                    <c:pt idx="0">
                      <c:v>112,8%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{F42A5E96-46C5-4CCA-9895-DCFE0663A204}</c15:txfldGUID>
                      <c15:f>'graph-tameia2-EndofYear'!$I$8</c15:f>
                      <c15:dlblFieldTableCache>
                        <c:ptCount val="1"/>
                        <c:pt idx="0">
                          <c:v>112,8%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81F4-4C9C-95D0-F9D6CDC9CFA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'graph-tameia2-EndofYear'!$A$2:$A$9</c15:sqref>
                  </c15:fullRef>
                </c:ext>
              </c:extLst>
              <c:f>'graph-tameia2-EndofYear'!$A$3:$A$8</c:f>
              <c:strCache>
                <c:ptCount val="6"/>
                <c:pt idx="0">
                  <c:v>ΕΤΠΑ</c:v>
                </c:pt>
                <c:pt idx="1">
                  <c:v>ΕΚΤ</c:v>
                </c:pt>
                <c:pt idx="2">
                  <c:v>ΠΑΝ</c:v>
                </c:pt>
                <c:pt idx="3">
                  <c:v>Τ.Σ.</c:v>
                </c:pt>
                <c:pt idx="4">
                  <c:v>ΕΤΘΑ</c:v>
                </c:pt>
                <c:pt idx="5">
                  <c:v>ΕΓΤΑΑ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'graph-tameia2-EndofYear'!$E$2:$E$9</c15:sqref>
                  </c15:fullRef>
                </c:ext>
              </c:extLst>
              <c:f>'graph-tameia2-EndofYear'!$E$3:$E$8</c:f>
              <c:numCache>
                <c:formatCode>#,##0</c:formatCode>
                <c:ptCount val="6"/>
                <c:pt idx="0">
                  <c:v>19336.197934891759</c:v>
                </c:pt>
                <c:pt idx="1">
                  <c:v>6730.9862634425117</c:v>
                </c:pt>
                <c:pt idx="2">
                  <c:v>827.69155565999995</c:v>
                </c:pt>
                <c:pt idx="3">
                  <c:v>4250.7856335508832</c:v>
                </c:pt>
                <c:pt idx="4">
                  <c:v>633.75441621000004</c:v>
                </c:pt>
                <c:pt idx="5">
                  <c:v>8777.4620086800005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'graph-tameia2-EndofYear'!$E$2</c15:sqref>
                  <c15:dLbl>
                    <c:idx val="-1"/>
                    <c:layout>
                      <c:manualLayout>
                        <c:x val="1.4532243415077136E-2"/>
                        <c:y val="-6.5273382883214361E-4"/>
                      </c:manualLayout>
                    </c:layout>
                    <c:tx>
                      <c:strRef>
                        <c:f>'graph-tameia2-EndofYear'!$I$2</c:f>
                        <c:strCache>
                          <c:ptCount val="1"/>
                          <c:pt idx="0">
                            <c:v>130,1%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20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{EE164FF1-4609-430D-A023-8F5A0BA87FDF}</c15:txfldGUID>
                            <c15:f>'graph-tameia2-EndofYear'!$I$2</c15:f>
                            <c15:dlblFieldTableCache>
                              <c:ptCount val="1"/>
                              <c:pt idx="0">
                                <c:v>130,1%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81F4-4C9C-95D0-F9D6CDC9CFAE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7-81F4-4C9C-95D0-F9D6CDC9CFAE}"/>
            </c:ext>
          </c:extLst>
        </c:ser>
        <c:ser>
          <c:idx val="4"/>
          <c:order val="4"/>
          <c:tx>
            <c:strRef>
              <c:f>'graph-tameia2-EndofYear'!$F$1</c:f>
              <c:strCache>
                <c:ptCount val="1"/>
                <c:pt idx="0">
                  <c:v>Πληρωμές</c:v>
                </c:pt>
              </c:strCache>
            </c:strRef>
          </c:tx>
          <c:spPr>
            <a:solidFill>
              <a:srgbClr val="D7191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5431425976385105E-2"/>
                  <c:y val="5.813280349302132E-3"/>
                </c:manualLayout>
              </c:layout>
              <c:tx>
                <c:strRef>
                  <c:f>'graph-tameia2-EndofYear'!$J$3</c:f>
                  <c:strCache>
                    <c:ptCount val="1"/>
                    <c:pt idx="0">
                      <c:v>97,4%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{C75F22D6-3464-44F4-BBE8-086AFAF70A01}</c15:txfldGUID>
                      <c15:f>'graph-tameia2-EndofYear'!$J$3</c15:f>
                      <c15:dlblFieldTableCache>
                        <c:ptCount val="1"/>
                        <c:pt idx="0">
                          <c:v>97,4%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81F4-4C9C-95D0-F9D6CDC9CFAE}"/>
                </c:ext>
              </c:extLst>
            </c:dLbl>
            <c:dLbl>
              <c:idx val="1"/>
              <c:layout>
                <c:manualLayout>
                  <c:x val="2.5431425976385105E-2"/>
                  <c:y val="9.1640297299286182E-3"/>
                </c:manualLayout>
              </c:layout>
              <c:tx>
                <c:strRef>
                  <c:f>'graph-tameia2-EndofYear'!$J$4</c:f>
                  <c:strCache>
                    <c:ptCount val="1"/>
                    <c:pt idx="0">
                      <c:v>96,9%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{EADE2F1D-F768-45E6-BF56-4F64927FDBC5}</c15:txfldGUID>
                      <c15:f>'graph-tameia2-EndofYear'!$J$4</c15:f>
                      <c15:dlblFieldTableCache>
                        <c:ptCount val="1"/>
                        <c:pt idx="0">
                          <c:v>96,9%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81F4-4C9C-95D0-F9D6CDC9CFAE}"/>
                </c:ext>
              </c:extLst>
            </c:dLbl>
            <c:dLbl>
              <c:idx val="2"/>
              <c:layout>
                <c:manualLayout>
                  <c:x val="2.3614895549500452E-2"/>
                  <c:y val="2.6980155517943435E-3"/>
                </c:manualLayout>
              </c:layout>
              <c:tx>
                <c:strRef>
                  <c:f>'graph-tameia2-EndofYear'!$J$5</c:f>
                  <c:strCache>
                    <c:ptCount val="1"/>
                    <c:pt idx="0">
                      <c:v>72,6%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{909F827C-13E3-4608-99AB-0A8A17872B76}</c15:txfldGUID>
                      <c15:f>'graph-tameia2-EndofYear'!$J$5</c15:f>
                      <c15:dlblFieldTableCache>
                        <c:ptCount val="1"/>
                        <c:pt idx="0">
                          <c:v>72,6%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81F4-4C9C-95D0-F9D6CDC9CFAE}"/>
                </c:ext>
              </c:extLst>
            </c:dLbl>
            <c:dLbl>
              <c:idx val="3"/>
              <c:layout>
                <c:manualLayout>
                  <c:x val="2.7376114770394845E-2"/>
                  <c:y val="3.1152647975077881E-3"/>
                </c:manualLayout>
              </c:layout>
              <c:tx>
                <c:strRef>
                  <c:f>'graph-tameia2-EndofYear'!$J$6</c:f>
                  <c:strCache>
                    <c:ptCount val="1"/>
                    <c:pt idx="0">
                      <c:v>71,4%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{AC259500-8880-44CA-87B1-90B634E37870}</c15:txfldGUID>
                      <c15:f>'graph-tameia2-EndofYear'!$J$6</c15:f>
                      <c15:dlblFieldTableCache>
                        <c:ptCount val="1"/>
                        <c:pt idx="0">
                          <c:v>71,4%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81F4-4C9C-95D0-F9D6CDC9CFAE}"/>
                </c:ext>
              </c:extLst>
            </c:dLbl>
            <c:dLbl>
              <c:idx val="4"/>
              <c:layout/>
              <c:tx>
                <c:strRef>
                  <c:f>'graph-tameia2-EndofYear'!$J$7</c:f>
                  <c:strCache>
                    <c:ptCount val="1"/>
                    <c:pt idx="0">
                      <c:v>79,1%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{261AFF00-754E-4D52-8029-64B98DA10F5F}</c15:txfldGUID>
                      <c15:f>'graph-tameia2-EndofYear'!$J$7</c15:f>
                      <c15:dlblFieldTableCache>
                        <c:ptCount val="1"/>
                        <c:pt idx="0">
                          <c:v>79,1%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81F4-4C9C-95D0-F9D6CDC9CFAE}"/>
                </c:ext>
              </c:extLst>
            </c:dLbl>
            <c:dLbl>
              <c:idx val="5"/>
              <c:layout>
                <c:manualLayout>
                  <c:x val="2.1798365122615938E-2"/>
                  <c:y val="0"/>
                </c:manualLayout>
              </c:layout>
              <c:tx>
                <c:strRef>
                  <c:f>'graph-tameia2-EndofYear'!$J$8</c:f>
                  <c:strCache>
                    <c:ptCount val="1"/>
                    <c:pt idx="0">
                      <c:v>76,4%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{B4EDD9BD-8507-4CB3-8740-44952833F107}</c15:txfldGUID>
                      <c15:f>'graph-tameia2-EndofYear'!$J$8</c15:f>
                      <c15:dlblFieldTableCache>
                        <c:ptCount val="1"/>
                        <c:pt idx="0">
                          <c:v>76,4%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81F4-4C9C-95D0-F9D6CDC9CFA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'graph-tameia2-EndofYear'!$A$2:$A$9</c15:sqref>
                  </c15:fullRef>
                </c:ext>
              </c:extLst>
              <c:f>'graph-tameia2-EndofYear'!$A$3:$A$8</c:f>
              <c:strCache>
                <c:ptCount val="6"/>
                <c:pt idx="0">
                  <c:v>ΕΤΠΑ</c:v>
                </c:pt>
                <c:pt idx="1">
                  <c:v>ΕΚΤ</c:v>
                </c:pt>
                <c:pt idx="2">
                  <c:v>ΠΑΝ</c:v>
                </c:pt>
                <c:pt idx="3">
                  <c:v>Τ.Σ.</c:v>
                </c:pt>
                <c:pt idx="4">
                  <c:v>ΕΤΘΑ</c:v>
                </c:pt>
                <c:pt idx="5">
                  <c:v>ΕΓΤΑΑ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'graph-tameia2-EndofYear'!$F$2:$F$9</c15:sqref>
                  </c15:fullRef>
                </c:ext>
              </c:extLst>
              <c:f>'graph-tameia2-EndofYear'!$F$3:$F$8</c:f>
              <c:numCache>
                <c:formatCode>#,##0</c:formatCode>
                <c:ptCount val="6"/>
                <c:pt idx="0">
                  <c:v>13525.113709150004</c:v>
                </c:pt>
                <c:pt idx="1">
                  <c:v>4975.0287750400003</c:v>
                </c:pt>
                <c:pt idx="2">
                  <c:v>426.72290069999997</c:v>
                </c:pt>
                <c:pt idx="3">
                  <c:v>2330.0001816500003</c:v>
                </c:pt>
                <c:pt idx="4">
                  <c:v>404.461793</c:v>
                </c:pt>
                <c:pt idx="5">
                  <c:v>5941.7908348599994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'graph-tameia2-EndofYear'!$F$2</c15:sqref>
                  <c15:dLbl>
                    <c:idx val="-1"/>
                    <c:layout>
                      <c:manualLayout>
                        <c:x val="1.2715712988192553E-2"/>
                        <c:y val="2.2270463855568884E-3"/>
                      </c:manualLayout>
                    </c:layout>
                    <c:tx>
                      <c:strRef>
                        <c:f>'graph-tameia2-EndofYear'!$J$2</c:f>
                        <c:strCache>
                          <c:ptCount val="1"/>
                          <c:pt idx="0">
                            <c:v>88,5%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2000" b="1" i="0" u="none" strike="noStrike" baseline="0">
                            <a:solidFill>
                              <a:sysClr val="windowText" lastClr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{DF63C23D-0B6E-4AAD-B8BC-5ED4505F0915}</c15:txfldGUID>
                            <c15:f>'graph-tameia2-EndofYear'!$J$2</c15:f>
                            <c15:dlblFieldTableCache>
                              <c:ptCount val="1"/>
                              <c:pt idx="0">
                                <c:v>88,5%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0-81F4-4C9C-95D0-F9D6CDC9CFAE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E-81F4-4C9C-95D0-F9D6CDC9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44"/>
        <c:axId val="1224961791"/>
        <c:axId val="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'graph-tameia2-EndofYear'!$C$1</c15:sqref>
                        </c15:formulaRef>
                      </c:ext>
                    </c:extLst>
                    <c:strCache>
                      <c:ptCount val="1"/>
                      <c:pt idx="0">
                        <c:v>Προσκλήσεις</c:v>
                      </c:pt>
                    </c:strCache>
                  </c:strRef>
                </c:tx>
                <c:spPr>
                  <a:solidFill>
                    <a:srgbClr val="ABD9E9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c:spPr>
                <c:invertIfNegative val="0"/>
                <c:dLbls>
                  <c:dLbl>
                    <c:idx val="0"/>
                    <c:layout>
                      <c:manualLayout>
                        <c:x val="1.7739063271042074E-3"/>
                        <c:y val="5.3719920523953197E-5"/>
                      </c:manualLayout>
                    </c:layout>
                    <c:tx>
                      <c:strRef>
                        <c:f>'graph-tameia2-EndofYear'!$G$3</c:f>
                        <c:strCache>
                          <c:ptCount val="1"/>
                          <c:pt idx="0">
                            <c:v>173,1%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{46CD27A4-CAA1-47DE-A7AF-8AB5A14D2380}</c15:txfldGUID>
                            <c15:f>'graph-tameia2-EndofYear'!$G$3</c15:f>
                            <c15:dlblFieldTableCache>
                              <c:ptCount val="1"/>
                              <c:pt idx="0">
                                <c:v>173,1%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81F4-4C9C-95D0-F9D6CDC9CFAE}"/>
                      </c:ext>
                    </c:extLst>
                  </c:dLbl>
                  <c:dLbl>
                    <c:idx val="1"/>
                    <c:layout>
                      <c:manualLayout>
                        <c:x val="1.8806096104471289E-3"/>
                        <c:y val="-2.5103883042657107E-2"/>
                      </c:manualLayout>
                    </c:layout>
                    <c:tx>
                      <c:strRef>
                        <c:f>'graph-tameia2-EndofYear'!$G$4</c:f>
                        <c:strCache>
                          <c:ptCount val="1"/>
                          <c:pt idx="0">
                            <c:v>156,9%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{088D1AA5-7E18-49B0-8104-A8537CCDE9DE}</c15:txfldGUID>
                            <c15:f>'graph-tameia2-EndofYear'!$G$4</c15:f>
                            <c15:dlblFieldTableCache>
                              <c:ptCount val="1"/>
                              <c:pt idx="0">
                                <c:v>156,9%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81F4-4C9C-95D0-F9D6CDC9CFAE}"/>
                      </c:ext>
                    </c:extLst>
                  </c:dLbl>
                  <c:dLbl>
                    <c:idx val="2"/>
                    <c:layout>
                      <c:manualLayout>
                        <c:x val="3.761219220894391E-3"/>
                        <c:y val="-5.6021046434616237E-2"/>
                      </c:manualLayout>
                    </c:layout>
                    <c:tx>
                      <c:strRef>
                        <c:f>'graph-tameia2-EndofYear'!$G$5</c:f>
                        <c:strCache>
                          <c:ptCount val="1"/>
                          <c:pt idx="0">
                            <c:v>212,5%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{B2E9C0E7-93D0-41E5-B9E5-FFAC1F07BF32}</c15:txfldGUID>
                            <c15:f>'graph-tameia2-EndofYear'!$G$5</c15:f>
                            <c15:dlblFieldTableCache>
                              <c:ptCount val="1"/>
                              <c:pt idx="0">
                                <c:v>212,5%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81F4-4C9C-95D0-F9D6CDC9CFAE}"/>
                      </c:ext>
                    </c:extLst>
                  </c:dLbl>
                  <c:dLbl>
                    <c:idx val="3"/>
                    <c:layout>
                      <c:manualLayout>
                        <c:x val="-3.761219220894391E-3"/>
                        <c:y val="-5.5777957661835471E-3"/>
                      </c:manualLayout>
                    </c:layout>
                    <c:tx>
                      <c:strRef>
                        <c:f>'graph-tameia2-EndofYear'!$G$6</c:f>
                        <c:strCache>
                          <c:ptCount val="1"/>
                          <c:pt idx="0">
                            <c:v>126,7%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{8D1E9B59-2A76-4C45-8206-2B0C0DEA5C60}</c15:txfldGUID>
                            <c15:f>'graph-tameia2-EndofYear'!$G$6</c15:f>
                            <c15:dlblFieldTableCache>
                              <c:ptCount val="1"/>
                              <c:pt idx="0">
                                <c:v>126,7%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81F4-4C9C-95D0-F9D6CDC9CFAE}"/>
                      </c:ext>
                    </c:extLst>
                  </c:dLbl>
                  <c:dLbl>
                    <c:idx val="4"/>
                    <c:layout>
                      <c:manualLayout>
                        <c:x val="-1.8165304268847836E-3"/>
                        <c:y val="-0.10903426791277258"/>
                      </c:manualLayout>
                    </c:layout>
                    <c:tx>
                      <c:strRef>
                        <c:f>'graph-tameia2-EndofYear'!$G$7</c:f>
                        <c:strCache>
                          <c:ptCount val="1"/>
                          <c:pt idx="0">
                            <c:v>137,1%</c:v>
                          </c:pt>
                        </c:strCache>
                      </c:strRef>
                    </c:tx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{A6487FCD-1BAE-46BE-8672-3CE80DC0639E}</c15:txfldGUID>
                            <c15:f>'graph-tameia2-EndofYear'!$G$7</c15:f>
                            <c15:dlblFieldTableCache>
                              <c:ptCount val="1"/>
                              <c:pt idx="0">
                                <c:v>137,1%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81F4-4C9C-95D0-F9D6CDC9CFAE}"/>
                      </c:ext>
                    </c:extLst>
                  </c:dLbl>
                  <c:dLbl>
                    <c:idx val="5"/>
                    <c:layout>
                      <c:manualLayout>
                        <c:x val="-3.6330608537693005E-3"/>
                        <c:y val="-3.4267912772585667E-2"/>
                      </c:manualLayout>
                    </c:layout>
                    <c:tx>
                      <c:strRef>
                        <c:f>'graph-tameia2-EndofYear'!$G$8</c:f>
                        <c:strCache>
                          <c:ptCount val="1"/>
                          <c:pt idx="0">
                            <c:v>83,7%</c:v>
                          </c:pt>
                        </c:strCache>
                      </c:strRef>
                    </c:tx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{9C5C5397-0BEB-4651-B483-65DDFC10133E}</c15:txfldGUID>
                            <c15:f>'graph-tameia2-EndofYear'!$G$8</c15:f>
                            <c15:dlblFieldTableCache>
                              <c:ptCount val="1"/>
                              <c:pt idx="0">
                                <c:v>83,7%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81F4-4C9C-95D0-F9D6CDC9CFAE}"/>
                      </c:ext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8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'graph-tameia2-EndofYear'!$A$2:$A$9</c15:sqref>
                        </c15:fullRef>
                        <c15:formulaRef>
                          <c15:sqref>'graph-tameia2-EndofYear'!$A$3:$A$8</c15:sqref>
                        </c15:formulaRef>
                      </c:ext>
                    </c:extLst>
                    <c:strCache>
                      <c:ptCount val="6"/>
                      <c:pt idx="0">
                        <c:v>ΕΤΠΑ</c:v>
                      </c:pt>
                      <c:pt idx="1">
                        <c:v>ΕΚΤ</c:v>
                      </c:pt>
                      <c:pt idx="2">
                        <c:v>ΠΑΝ</c:v>
                      </c:pt>
                      <c:pt idx="3">
                        <c:v>Τ.Σ.</c:v>
                      </c:pt>
                      <c:pt idx="4">
                        <c:v>ΕΤΘΑ</c:v>
                      </c:pt>
                      <c:pt idx="5">
                        <c:v>ΕΓΤΑΑ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'graph-tameia2-EndofYear'!$C$2:$C$9</c15:sqref>
                        </c15:fullRef>
                        <c15:formulaRef>
                          <c15:sqref>'graph-tameia2-EndofYear'!$C$3:$C$8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24052.793470410001</c:v>
                      </c:pt>
                      <c:pt idx="1">
                        <c:v>8056.2027425400011</c:v>
                      </c:pt>
                      <c:pt idx="2">
                        <c:v>1248.0462838800001</c:v>
                      </c:pt>
                      <c:pt idx="3">
                        <c:v>4136.0055083500001</c:v>
                      </c:pt>
                      <c:pt idx="4">
                        <c:v>700.88002359000006</c:v>
                      </c:pt>
                      <c:pt idx="5">
                        <c:v>6511.8527050000002</c:v>
                      </c:pt>
                    </c:numCache>
                  </c:numRef>
                </c:val>
                <c:extLst>
                  <c:ext uri="{02D57815-91ED-43cb-92C2-25804820EDAC}">
                    <c15:categoryFilterExceptions>
                      <c15:categoryFilterException>
                        <c15:sqref>'graph-tameia2-EndofYear'!$C$2</c15:sqref>
                        <c15:dLbl>
                          <c:idx val="-1"/>
                          <c:layout>
                            <c:manualLayout>
                              <c:x val="1.7739063271042074E-3"/>
                              <c:y val="8.9287904432506678E-3"/>
                            </c:manualLayout>
                          </c:layout>
                          <c:tx>
                            <c:strRef>
                              <c:f>'graph-tameia2-EndofYear'!$G$2</c:f>
                              <c:strCache>
                                <c:ptCount val="1"/>
                                <c:pt idx="0">
                                  <c:v>144,6%</c:v>
                                </c:pt>
                              </c:strCache>
                            </c:strRef>
                          </c:tx>
                          <c:spPr/>
                          <c:txPr>
                            <a:bodyPr/>
                            <a:lstStyle/>
                            <a:p>
                              <a:pPr>
                                <a:defRPr sz="800" b="1" i="0" u="none" strike="noStrike" baseline="0">
                                  <a:solidFill>
                                    <a:srgbClr val="000000"/>
                                  </a:solidFill>
                                  <a:latin typeface="Calibri"/>
                                  <a:ea typeface="Calibri"/>
                                  <a:cs typeface="Calibri"/>
                                </a:defRPr>
                              </a:pPr>
                              <a:endParaRPr lang="el-GR"/>
                            </a:p>
                          </c:txPr>
                          <c:dLblPos val="outEnd"/>
                          <c:showLegendKey val="0"/>
                          <c:showVal val="0"/>
                          <c:showCatName val="0"/>
                          <c:showSerName val="0"/>
                          <c:showPercent val="0"/>
                          <c:showBubbleSize val="0"/>
                          <c:extLst>
                            <c:ext uri="{CE6537A1-D6FC-4f65-9D91-7224C49458BB}">
                              <c15:dlblFieldTable>
                                <c15:dlblFTEntry>
                                  <c15:txfldGUID>{98A6AF9A-6555-4FF4-B962-DC2478ADE7DC}</c15:txfldGUID>
                                  <c15:f>'graph-tameia2-EndofYear'!$G$2</c15:f>
                                  <c15:dlblFieldTableCache>
                                    <c:ptCount val="1"/>
                                    <c:pt idx="0">
                                      <c:v>144,6%</c:v>
                                    </c:pt>
                                  </c15:dlblFieldTableCache>
                                </c15:dlblFTEntry>
                              </c15:dlblFieldTable>
                              <c15:showDataLabelsRange val="0"/>
                            </c:ext>
                            <c:ext xmlns:c16="http://schemas.microsoft.com/office/drawing/2014/chart" uri="{C3380CC4-5D6E-409C-BE32-E72D297353CC}">
                              <c16:uniqueId val="{0000001D-81F4-4C9C-95D0-F9D6CDC9CFAE}"/>
                            </c:ext>
                          </c:extLst>
                        </c15:dLbl>
                      </c15:categoryFilterException>
                    </c15:categoryFilterExceptions>
                  </c:ext>
                  <c:ext xmlns:c16="http://schemas.microsoft.com/office/drawing/2014/chart" uri="{C3380CC4-5D6E-409C-BE32-E72D297353CC}">
                    <c16:uniqueId val="{00000015-81F4-4C9C-95D0-F9D6CDC9CFA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'graph-tameia2-EndofYear'!$D$1</c15:sqref>
                        </c15:formulaRef>
                      </c:ext>
                    </c:extLst>
                    <c:strCache>
                      <c:ptCount val="1"/>
                      <c:pt idx="0">
                        <c:v>Εντάξεις</c:v>
                      </c:pt>
                    </c:strCache>
                  </c:strRef>
                </c:tx>
                <c:spPr>
                  <a:solidFill>
                    <a:srgbClr val="FFFFBF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c:spPr>
                <c:invertIfNegative val="0"/>
                <c:dLbls>
                  <c:dLbl>
                    <c:idx val="0"/>
                    <c:layout>
                      <c:manualLayout>
                        <c:x val="1.2715712988192553E-2"/>
                        <c:y val="1.1808325361198952E-2"/>
                      </c:manualLayout>
                    </c:layout>
                    <c:tx>
                      <c:strRef>
                        <c:f>'graph-tameia2-EndofYear'!$H$3</c:f>
                        <c:strCache>
                          <c:ptCount val="1"/>
                          <c:pt idx="0">
                            <c:v>158,2%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{8938F3E5-202D-41CC-B19C-F7F714904ADF}</c15:txfldGUID>
                            <c15:f>'graph-tameia2-EndofYear'!$H$3</c15:f>
                            <c15:dlblFieldTableCache>
                              <c:ptCount val="1"/>
                              <c:pt idx="0">
                                <c:v>158,2%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81F4-4C9C-95D0-F9D6CDC9CFAE}"/>
                      </c:ext>
                    </c:extLst>
                  </c:dLbl>
                  <c:dLbl>
                    <c:idx val="1"/>
                    <c:layout>
                      <c:manualLayout>
                        <c:x val="1.8806096104471955E-3"/>
                        <c:y val="-6.4122942576103218E-3"/>
                      </c:manualLayout>
                    </c:layout>
                    <c:tx>
                      <c:strRef>
                        <c:f>'graph-tameia2-EndofYear'!$H$4</c:f>
                        <c:strCache>
                          <c:ptCount val="1"/>
                          <c:pt idx="0">
                            <c:v>139,5%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{C04ABE81-3FDF-478F-A642-F123F7091E96}</c15:txfldGUID>
                            <c15:f>'graph-tameia2-EndofYear'!$H$4</c15:f>
                            <c15:dlblFieldTableCache>
                              <c:ptCount val="1"/>
                              <c:pt idx="0">
                                <c:v>139,5%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81F4-4C9C-95D0-F9D6CDC9CFAE}"/>
                      </c:ext>
                    </c:extLst>
                  </c:dLbl>
                  <c:dLbl>
                    <c:idx val="2"/>
                    <c:layout>
                      <c:manualLayout>
                        <c:x val="0"/>
                        <c:y val="-3.4685162018299118E-2"/>
                      </c:manualLayout>
                    </c:layout>
                    <c:tx>
                      <c:strRef>
                        <c:f>'graph-tameia2-EndofYear'!$H$5</c:f>
                        <c:strCache>
                          <c:ptCount val="1"/>
                          <c:pt idx="0">
                            <c:v>172,8%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{2471B26C-3230-445D-B651-DAC1CF1F3FCF}</c15:txfldGUID>
                            <c15:f>'graph-tameia2-EndofYear'!$H$5</c15:f>
                            <c15:dlblFieldTableCache>
                              <c:ptCount val="1"/>
                              <c:pt idx="0">
                                <c:v>172,8%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81F4-4C9C-95D0-F9D6CDC9CFAE}"/>
                      </c:ext>
                    </c:extLst>
                  </c:dLbl>
                  <c:dLbl>
                    <c:idx val="3"/>
                    <c:layout>
                      <c:manualLayout>
                        <c:x val="3.2487287862859103E-3"/>
                        <c:y val="-2.5918021929501746E-2"/>
                      </c:manualLayout>
                    </c:layout>
                    <c:tx>
                      <c:strRef>
                        <c:f>'graph-tameia2-EndofYear'!$H$6</c:f>
                        <c:strCache>
                          <c:ptCount val="1"/>
                          <c:pt idx="0">
                            <c:v>206,5%</c:v>
                          </c:pt>
                        </c:strCache>
                      </c:strRef>
                    </c:tx>
                    <c:spPr/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{116D583F-9BB3-4022-BBCA-BD1FD3F53961}</c15:txfldGUID>
                            <c15:f>'graph-tameia2-EndofYear'!$H$6</c15:f>
                            <c15:dlblFieldTableCache>
                              <c:ptCount val="1"/>
                              <c:pt idx="0">
                                <c:v>206,5%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81F4-4C9C-95D0-F9D6CDC9CFAE}"/>
                      </c:ext>
                    </c:extLst>
                  </c:dLbl>
                  <c:dLbl>
                    <c:idx val="4"/>
                    <c:layout>
                      <c:manualLayout>
                        <c:x val="1.8165304268846503E-3"/>
                        <c:y val="-7.1651090342679122E-2"/>
                      </c:manualLayout>
                    </c:layout>
                    <c:tx>
                      <c:strRef>
                        <c:f>'graph-tameia2-EndofYear'!$H$7</c:f>
                        <c:strCache>
                          <c:ptCount val="1"/>
                          <c:pt idx="0">
                            <c:v>144,7%</c:v>
                          </c:pt>
                        </c:strCache>
                      </c:strRef>
                    </c:tx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{085CDE12-5F81-4CE8-A773-3BF659613820}</c15:txfldGUID>
                            <c15:f>'graph-tameia2-EndofYear'!$H$7</c15:f>
                            <c15:dlblFieldTableCache>
                              <c:ptCount val="1"/>
                              <c:pt idx="0">
                                <c:v>144,7%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81F4-4C9C-95D0-F9D6CDC9CFAE}"/>
                      </c:ext>
                    </c:extLst>
                  </c:dLbl>
                  <c:dLbl>
                    <c:idx val="5"/>
                    <c:layout>
                      <c:manualLayout>
                        <c:x val="0"/>
                        <c:y val="-4.0498442367601362E-2"/>
                      </c:manualLayout>
                    </c:layout>
                    <c:tx>
                      <c:strRef>
                        <c:f>'graph-tameia2-EndofYear'!$H$8</c:f>
                        <c:strCache>
                          <c:ptCount val="1"/>
                          <c:pt idx="0">
                            <c:v>112,8%</c:v>
                          </c:pt>
                        </c:strCache>
                      </c:strRef>
                    </c:tx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800" b="1" i="0" u="none" strike="noStrike" baseline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</a:defRPr>
                        </a:pPr>
                        <a:endParaRPr lang="el-GR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{908D0F0A-4268-43A4-97B6-36F95E472BD9}</c15:txfldGUID>
                            <c15:f>'graph-tameia2-EndofYear'!$H$8</c15:f>
                            <c15:dlblFieldTableCache>
                              <c:ptCount val="1"/>
                              <c:pt idx="0">
                                <c:v>112,8%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81F4-4C9C-95D0-F9D6CDC9CFAE}"/>
                      </c:ext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8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'graph-tameia2-EndofYear'!$A$2:$A$9</c15:sqref>
                        </c15:fullRef>
                        <c15:formulaRef>
                          <c15:sqref>'graph-tameia2-EndofYear'!$A$3:$A$8</c15:sqref>
                        </c15:formulaRef>
                      </c:ext>
                    </c:extLst>
                    <c:strCache>
                      <c:ptCount val="6"/>
                      <c:pt idx="0">
                        <c:v>ΕΤΠΑ</c:v>
                      </c:pt>
                      <c:pt idx="1">
                        <c:v>ΕΚΤ</c:v>
                      </c:pt>
                      <c:pt idx="2">
                        <c:v>ΠΑΝ</c:v>
                      </c:pt>
                      <c:pt idx="3">
                        <c:v>Τ.Σ.</c:v>
                      </c:pt>
                      <c:pt idx="4">
                        <c:v>ΕΤΘΑ</c:v>
                      </c:pt>
                      <c:pt idx="5">
                        <c:v>ΕΓΤΑΑ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'graph-tameia2-EndofYear'!$D$2:$D$9</c15:sqref>
                        </c15:fullRef>
                        <c15:formulaRef>
                          <c15:sqref>'graph-tameia2-EndofYear'!$D$3:$D$8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21972.851719010217</c:v>
                      </c:pt>
                      <c:pt idx="1">
                        <c:v>7164.6206454960029</c:v>
                      </c:pt>
                      <c:pt idx="2">
                        <c:v>1015.30353532</c:v>
                      </c:pt>
                      <c:pt idx="3">
                        <c:v>6742.9522562018174</c:v>
                      </c:pt>
                      <c:pt idx="4">
                        <c:v>739.83183867999992</c:v>
                      </c:pt>
                      <c:pt idx="5">
                        <c:v>8777.4620086800005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>
                      <c15:categoryFilterException>
                        <c15:sqref>'graph-tameia2-EndofYear'!$D$2</c15:sqref>
                        <c15:dLbl>
                          <c:idx val="-1"/>
                          <c:layout>
                            <c:manualLayout>
                              <c:x val="1.0899182561307902E-2"/>
                              <c:y val="8.9285451468099058E-3"/>
                            </c:manualLayout>
                          </c:layout>
                          <c:tx>
                            <c:strRef>
                              <c:f>'graph-tameia2-EndofYear'!$H$2</c:f>
                              <c:strCache>
                                <c:ptCount val="1"/>
                                <c:pt idx="0">
                                  <c:v>148,8%</c:v>
                                </c:pt>
                              </c:strCache>
                            </c:strRef>
                          </c:tx>
                          <c:spPr/>
                          <c:txPr>
                            <a:bodyPr/>
                            <a:lstStyle/>
                            <a:p>
                              <a:pPr>
                                <a:defRPr sz="800" b="1" i="0" u="none" strike="noStrike" baseline="0">
                                  <a:solidFill>
                                    <a:srgbClr val="000000"/>
                                  </a:solidFill>
                                  <a:latin typeface="Calibri"/>
                                  <a:ea typeface="Calibri"/>
                                  <a:cs typeface="Calibri"/>
                                </a:defRPr>
                              </a:pPr>
                              <a:endParaRPr lang="el-GR"/>
                            </a:p>
                          </c:txPr>
                          <c:dLblPos val="outEnd"/>
                          <c:showLegendKey val="0"/>
                          <c:showVal val="0"/>
                          <c:showCatName val="0"/>
                          <c:showSerName val="0"/>
                          <c:showPercent val="0"/>
                          <c:showBubbleSize val="0"/>
                          <c:extLst>
                            <c:ext uri="{CE6537A1-D6FC-4f65-9D91-7224C49458BB}">
                              <c15:dlblFieldTable>
                                <c15:dlblFTEntry>
                                  <c15:txfldGUID>{17ACF694-C9E2-4E28-8840-2C58C3D872A7}</c15:txfldGUID>
                                  <c15:f>'graph-tameia2-EndofYear'!$H$2</c15:f>
                                  <c15:dlblFieldTableCache>
                                    <c:ptCount val="1"/>
                                    <c:pt idx="0">
                                      <c:v>148,8%</c:v>
                                    </c:pt>
                                  </c15:dlblFieldTableCache>
                                </c15:dlblFTEntry>
                              </c15:dlblFieldTable>
                              <c15:showDataLabelsRange val="0"/>
                            </c:ext>
                            <c:ext xmlns:c16="http://schemas.microsoft.com/office/drawing/2014/chart" uri="{C3380CC4-5D6E-409C-BE32-E72D297353CC}">
                              <c16:uniqueId val="{0000001E-81F4-4C9C-95D0-F9D6CDC9CFAE}"/>
                            </c:ext>
                          </c:extLst>
                        </c15:dLbl>
                      </c15:categoryFilterException>
                    </c15:categoryFilterExceptions>
                  </c:ext>
                  <c:ext xmlns:c16="http://schemas.microsoft.com/office/drawing/2014/chart" uri="{C3380CC4-5D6E-409C-BE32-E72D297353CC}">
                    <c16:uniqueId val="{0000001C-81F4-4C9C-95D0-F9D6CDC9CFAE}"/>
                  </c:ext>
                </c:extLst>
              </c15:ser>
            </c15:filteredBarSeries>
          </c:ext>
        </c:extLst>
      </c:barChart>
      <c:catAx>
        <c:axId val="122496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9050"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2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l-GR" sz="2000"/>
                  <a:t>Ποσά σε εκ. Ευρώ</a:t>
                </a:r>
              </a:p>
            </c:rich>
          </c:tx>
          <c:layout>
            <c:manualLayout>
              <c:xMode val="edge"/>
              <c:yMode val="edge"/>
              <c:x val="1.3221135599562221E-2"/>
              <c:y val="0.6287456473435997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224961791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594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189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783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377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2971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566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160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754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λειτουργικό σύστημα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2F0C0894-3B43-2952-8691-B7DF7D723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30">
            <a:extLst>
              <a:ext uri="{FF2B5EF4-FFF2-40B4-BE49-F238E27FC236}">
                <a16:creationId xmlns:a16="http://schemas.microsoft.com/office/drawing/2014/main" id="{47541D56-0865-B74C-BB41-7716F4EE9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900" y="5903120"/>
            <a:ext cx="16738600" cy="1169193"/>
          </a:xfrm>
          <a:prstGeom prst="rect">
            <a:avLst/>
          </a:prstGeom>
        </p:spPr>
        <p:txBody>
          <a:bodyPr/>
          <a:lstStyle>
            <a:lvl1pPr algn="l">
              <a:defRPr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dirty="0"/>
              <a:t>ΘΕΣΗ ΤΙΤΛΟΥ </a:t>
            </a:r>
            <a:r>
              <a:rPr lang="en-US" dirty="0"/>
              <a:t>Lorem ipsum dolor 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λειτουργικό σύστημα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828F4CB7-4A89-6EAF-C6D3-CCEBDB568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33821" y="1162489"/>
            <a:ext cx="21482050" cy="1066361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7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 err="1"/>
              <a:t>Κείμενο</a:t>
            </a:r>
            <a:r>
              <a:rPr dirty="0"/>
              <a:t> </a:t>
            </a:r>
            <a:r>
              <a:rPr dirty="0" err="1"/>
              <a:t>τίτλου</a:t>
            </a:r>
            <a:endParaRPr dirty="0"/>
          </a:p>
        </p:txBody>
      </p:sp>
      <p:sp>
        <p:nvSpPr>
          <p:cNvPr id="9" name="Shape 57">
            <a:extLst>
              <a:ext uri="{FF2B5EF4-FFF2-40B4-BE49-F238E27FC236}">
                <a16:creationId xmlns:a16="http://schemas.microsoft.com/office/drawing/2014/main" id="{9C51273A-6FAD-6C40-A168-F8E0114526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47676" y="4345423"/>
            <a:ext cx="21482050" cy="5998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08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0016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05024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4003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ut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λειτουργικό σύστημα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F0068EFE-7387-3FCA-E0FA-2E6A80E9B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Shape 30">
            <a:extLst>
              <a:ext uri="{FF2B5EF4-FFF2-40B4-BE49-F238E27FC236}">
                <a16:creationId xmlns:a16="http://schemas.microsoft.com/office/drawing/2014/main" id="{04DEDDFF-4257-891F-07AB-9F4F54586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900" y="5903120"/>
            <a:ext cx="16738600" cy="1169193"/>
          </a:xfrm>
          <a:prstGeom prst="rect">
            <a:avLst/>
          </a:prstGeom>
        </p:spPr>
        <p:txBody>
          <a:bodyPr/>
          <a:lstStyle>
            <a:lvl1pPr algn="l">
              <a:defRPr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dirty="0"/>
              <a:t>ΘΕΣ ΤΙΤΛΟΥ </a:t>
            </a:r>
            <a:r>
              <a:rPr lang="en-US" dirty="0"/>
              <a:t>Lorem ipsum dolor 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, κουκκίδες και φωτογραφί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3" y="3238500"/>
            <a:ext cx="9525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689103" y="952501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1" y="3238500"/>
            <a:ext cx="10007600" cy="9207501"/>
          </a:xfrm>
          <a:prstGeom prst="rect">
            <a:avLst/>
          </a:prstGeom>
        </p:spPr>
        <p:txBody>
          <a:bodyPr/>
          <a:lstStyle>
            <a:lvl1pPr marL="558807" indent="-558807">
              <a:spcBef>
                <a:spcPts val="4501"/>
              </a:spcBef>
              <a:defRPr sz="4501"/>
            </a:lvl1pPr>
            <a:lvl2pPr marL="1117614" indent="-558807">
              <a:spcBef>
                <a:spcPts val="4501"/>
              </a:spcBef>
              <a:defRPr sz="4501"/>
            </a:lvl2pPr>
            <a:lvl3pPr marL="1676421" indent="-558807">
              <a:spcBef>
                <a:spcPts val="4501"/>
              </a:spcBef>
              <a:defRPr sz="4501"/>
            </a:lvl3pPr>
            <a:lvl4pPr marL="2235228" indent="-558807">
              <a:spcBef>
                <a:spcPts val="4501"/>
              </a:spcBef>
              <a:defRPr sz="4501"/>
            </a:lvl4pPr>
            <a:lvl5pPr marL="2794035" indent="-558807">
              <a:spcBef>
                <a:spcPts val="4501"/>
              </a:spcBef>
              <a:defRPr sz="4501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3" y="1778000"/>
            <a:ext cx="21005800" cy="10147301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3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699" y="7048500"/>
            <a:ext cx="7404101" cy="5549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699" y="1130300"/>
            <a:ext cx="7404101" cy="5549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1" y="1130299"/>
            <a:ext cx="14173200" cy="11468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Παράθε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2" y="8953503"/>
            <a:ext cx="19621501" cy="6873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–Γιάννης Μηλοσπόρος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2" y="6038296"/>
            <a:ext cx="19621501" cy="90281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«Πληκτρολογήστε παράθεση εδώ.»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28368" y="13081000"/>
            <a:ext cx="514564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3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6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9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11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14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17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20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23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8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16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24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32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40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48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56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64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71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3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6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9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11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14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17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20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23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yssae@mnec.g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C8F53F-3DB2-CD44-B558-FE8F5A2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900" y="4360986"/>
            <a:ext cx="16738600" cy="2711328"/>
          </a:xfrm>
        </p:spPr>
        <p:txBody>
          <a:bodyPr/>
          <a:lstStyle/>
          <a:p>
            <a:r>
              <a:rPr lang="el-GR" dirty="0"/>
              <a:t>Κλείσιμο </a:t>
            </a:r>
            <a:r>
              <a:rPr lang="el-GR" dirty="0" smtClean="0"/>
              <a:t>Ε.Π. </a:t>
            </a:r>
            <a:r>
              <a:rPr lang="el-GR" dirty="0"/>
              <a:t>ΕΣΠΑ 2014 </a:t>
            </a:r>
            <a:r>
              <a:rPr lang="el-GR" dirty="0" smtClean="0"/>
              <a:t>– 2020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l-G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Ειδική Υπηρεσία Συντονισμού του Σχεδιασμού της Αξιολόγησης και της Εφαρμογής (ΕΥΣΣΑΕ)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Μονάδα Β – Σχεδιασμός και Παρακολούθηση Προγραμμάτων</a:t>
            </a:r>
            <a:br>
              <a:rPr lang="el-G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l-GR" sz="6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l-GR" sz="6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l-GR" sz="2800" dirty="0">
                <a:latin typeface="Calibri" panose="020F0502020204030204" pitchFamily="34" charset="0"/>
              </a:rPr>
              <a:t>Νοέμβριος 2023</a:t>
            </a:r>
            <a:br>
              <a:rPr lang="el-GR" sz="2800" dirty="0">
                <a:latin typeface="Calibri" panose="020F0502020204030204" pitchFamily="34" charset="0"/>
              </a:rPr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651448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2FA7148-B9F9-724E-AF8F-0C40003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Υλοποίησης </a:t>
            </a:r>
            <a:r>
              <a:rPr lang="el-GR" dirty="0" smtClean="0"/>
              <a:t>Ε.Π. </a:t>
            </a:r>
            <a:r>
              <a:rPr lang="el-GR" dirty="0"/>
              <a:t>ΕΣΠΑ 2014-2020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12544A3-8BD9-7745-952D-2771C04C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8622" y="11931161"/>
            <a:ext cx="4612448" cy="602273"/>
          </a:xfrm>
        </p:spPr>
        <p:txBody>
          <a:bodyPr/>
          <a:lstStyle/>
          <a:p>
            <a:pPr algn="r"/>
            <a:r>
              <a:rPr lang="el-GR" sz="2800" dirty="0" smtClean="0">
                <a:solidFill>
                  <a:schemeClr val="bg1"/>
                </a:solidFill>
              </a:rPr>
              <a:t>Στοιχεία ΟΠΣ </a:t>
            </a:r>
            <a:r>
              <a:rPr lang="en-US" sz="2800" dirty="0" smtClean="0">
                <a:solidFill>
                  <a:schemeClr val="bg1"/>
                </a:solidFill>
              </a:rPr>
              <a:t>27</a:t>
            </a:r>
            <a:r>
              <a:rPr lang="el-GR" sz="2800" dirty="0" smtClean="0">
                <a:solidFill>
                  <a:schemeClr val="bg1"/>
                </a:solidFill>
              </a:rPr>
              <a:t>/11/2023</a:t>
            </a:r>
            <a:endParaRPr lang="el-GR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107351"/>
              </p:ext>
            </p:extLst>
          </p:nvPr>
        </p:nvGraphicFramePr>
        <p:xfrm>
          <a:off x="4353339" y="2287228"/>
          <a:ext cx="15677322" cy="914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9680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2FA7148-B9F9-724E-AF8F-0C40003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Υλοποίησης </a:t>
            </a:r>
            <a:r>
              <a:rPr lang="el-GR" dirty="0" smtClean="0"/>
              <a:t>ΕΣΠΑ 2014-2020 ανά Ταμείο </a:t>
            </a:r>
            <a:endParaRPr lang="el-GR" dirty="0"/>
          </a:p>
        </p:txBody>
      </p:sp>
      <p:sp>
        <p:nvSpPr>
          <p:cNvPr id="9" name="Θέση κειμένου 4">
            <a:extLst>
              <a:ext uri="{FF2B5EF4-FFF2-40B4-BE49-F238E27FC236}">
                <a16:creationId xmlns:a16="http://schemas.microsoft.com/office/drawing/2014/main" id="{D12544A3-8BD9-7745-952D-2771C04CABF5}"/>
              </a:ext>
            </a:extLst>
          </p:cNvPr>
          <p:cNvSpPr txBox="1">
            <a:spLocks/>
          </p:cNvSpPr>
          <p:nvPr/>
        </p:nvSpPr>
        <p:spPr>
          <a:xfrm>
            <a:off x="10068622" y="11931161"/>
            <a:ext cx="4612448" cy="602273"/>
          </a:xfrm>
          <a:prstGeom prst="rect">
            <a:avLst/>
          </a:prstGeom>
        </p:spPr>
        <p:txBody>
          <a:bodyPr/>
          <a:lstStyle>
            <a:lvl1pPr marL="0" marR="0" indent="0" algn="l" defTabSz="825512" rtl="0" latinLnBrk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1pPr>
            <a:lvl2pPr marL="635008" marR="0" indent="0" algn="l" defTabSz="825512" rtl="0" latinLnBrk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2pPr>
            <a:lvl3pPr marL="1270016" marR="0" indent="0" algn="l" defTabSz="825512" rtl="0" latinLnBrk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3pPr>
            <a:lvl4pPr marL="1905024" marR="0" indent="0" algn="l" defTabSz="825512" rtl="0" latinLnBrk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4pPr>
            <a:lvl5pPr marL="2540032" marR="0" indent="0" algn="l" defTabSz="825512" rtl="0" latinLnBrk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5pPr>
            <a:lvl6pPr marL="3810048" marR="0" indent="-635008" algn="l" defTabSz="825512" rtl="0" latinLnBrk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56" marR="0" indent="-635008" algn="l" defTabSz="825512" rtl="0" latinLnBrk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64" marR="0" indent="-635008" algn="l" defTabSz="825512" rtl="0" latinLnBrk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71" marR="0" indent="-635008" algn="l" defTabSz="825512" rtl="0" latinLnBrk="0">
              <a:lnSpc>
                <a:spcPct val="100000"/>
              </a:lnSpc>
              <a:spcBef>
                <a:spcPts val="5901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 hangingPunct="1"/>
            <a:r>
              <a:rPr lang="el-GR" sz="2800" dirty="0" smtClean="0">
                <a:solidFill>
                  <a:schemeClr val="bg1"/>
                </a:solidFill>
              </a:rPr>
              <a:t>Στοιχεία ΟΠΣ </a:t>
            </a:r>
            <a:r>
              <a:rPr lang="en-US" sz="2800" dirty="0" smtClean="0">
                <a:solidFill>
                  <a:schemeClr val="bg1"/>
                </a:solidFill>
              </a:rPr>
              <a:t>27</a:t>
            </a:r>
            <a:r>
              <a:rPr lang="el-GR" sz="2800" dirty="0" smtClean="0">
                <a:solidFill>
                  <a:schemeClr val="bg1"/>
                </a:solidFill>
              </a:rPr>
              <a:t>/11/2023</a:t>
            </a:r>
            <a:endParaRPr lang="el-GR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209663"/>
              </p:ext>
            </p:extLst>
          </p:nvPr>
        </p:nvGraphicFramePr>
        <p:xfrm>
          <a:off x="4353339" y="2287228"/>
          <a:ext cx="15677322" cy="914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7653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96183A3-DEDF-81BC-DC6C-EA3A1937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900" y="5903120"/>
            <a:ext cx="16738600" cy="2344065"/>
          </a:xfrm>
        </p:spPr>
        <p:txBody>
          <a:bodyPr/>
          <a:lstStyle/>
          <a:p>
            <a:r>
              <a:rPr lang="el-GR" sz="4400" dirty="0" smtClean="0"/>
              <a:t>Ειδική Υπηρεσία Συντονισμού του Σχεδιασμού, της Αξιολόγησης και της Εφαρμογής</a:t>
            </a:r>
            <a:br>
              <a:rPr lang="el-GR" sz="4400" dirty="0" smtClean="0"/>
            </a:br>
            <a:r>
              <a:rPr lang="en-US" sz="4400" dirty="0" smtClean="0">
                <a:hlinkClick r:id="rId2"/>
              </a:rPr>
              <a:t>eyssae@mnec.gr</a:t>
            </a:r>
            <a:r>
              <a:rPr lang="en-US" sz="4400" dirty="0" smtClean="0"/>
              <a:t>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2597035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ECDDDAFF6CA6494BB9A76D6EF082445F" ma:contentTypeVersion="1" ma:contentTypeDescription="Δημιουργία νέου εγγράφου" ma:contentTypeScope="" ma:versionID="c4f59b79303d18c968b6dd5a4da34f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CBD06A-9F6D-4E01-8BC6-833CD74268B7}"/>
</file>

<file path=customXml/itemProps2.xml><?xml version="1.0" encoding="utf-8"?>
<ds:datastoreItem xmlns:ds="http://schemas.openxmlformats.org/officeDocument/2006/customXml" ds:itemID="{7BC0C543-DC4C-44D5-B518-A81B60A23A71}"/>
</file>

<file path=customXml/itemProps3.xml><?xml version="1.0" encoding="utf-8"?>
<ds:datastoreItem xmlns:ds="http://schemas.openxmlformats.org/officeDocument/2006/customXml" ds:itemID="{54F05742-8487-491B-994D-83214938F108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78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Helvetica Light</vt:lpstr>
      <vt:lpstr>Helvetica Neue</vt:lpstr>
      <vt:lpstr>White</vt:lpstr>
      <vt:lpstr>Κλείσιμο Ε.Π. ΕΣΠΑ 2014 – 2020  Ειδική Υπηρεσία Συντονισμού του Σχεδιασμού της Αξιολόγησης και της Εφαρμογής (ΕΥΣΣΑΕ) Μονάδα Β – Σχεδιασμός και Παρακολούθηση Προγραμμάτων  Νοέμβριος 2023 </vt:lpstr>
      <vt:lpstr>Στοιχεία Υλοποίησης Ε.Π. ΕΣΠΑ 2014-2020</vt:lpstr>
      <vt:lpstr>Στοιχεία Υλοποίησης ΕΣΠΑ 2014-2020 ανά Ταμείο </vt:lpstr>
      <vt:lpstr>Ειδική Υπηρεσία Συντονισμού του Σχεδιασμού, της Αξιολόγησης και της Εφαρμογής eyssae@mnec.gr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Βεντούρη Μαρία</dc:creator>
  <cp:lastModifiedBy>Παγώνης, Κωνσταντίνος</cp:lastModifiedBy>
  <cp:revision>35</cp:revision>
  <dcterms:modified xsi:type="dcterms:W3CDTF">2023-11-27T13:21:14Z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0x010100ECDDDAFF6CA6494BB9A76D6EF082445F</vt:lpwstr>
  </property>
</Properties>
</file>